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8bd080e4a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8bd080e4a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8bd080e4a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8bd080e4a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8bd080e4a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8bd080e4a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8bd66cc42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8bd66cc4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8bd080e4a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8bd080e4a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8bd080e4a0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8bd080e4a0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8bd080e4a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8bd080e4a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8bd080e4a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8bd080e4a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8bd080e4a0_0_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8bd080e4a0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8bd080e4a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8bd080e4a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bd080e4a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bd080e4a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bd080e4a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bd080e4a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bd080e4a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8bd080e4a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8bd080e4a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8bd080e4a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8bd080e4a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8bd080e4a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8bd080e4a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8bd080e4a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8bd080e4a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8bd080e4a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rxiv.org/pdf/2412.19355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13.png"/><Relationship Id="rId7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en.wikipedia.org/wiki/Tornado_climatology" TargetMode="External"/><Relationship Id="rId4" Type="http://schemas.openxmlformats.org/officeDocument/2006/relationships/image" Target="../media/image12.jpg"/><Relationship Id="rId5" Type="http://schemas.openxmlformats.org/officeDocument/2006/relationships/hyperlink" Target="https://www.youtube.com/watch?v=S_woREModG8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Tornado-n’t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 </a:t>
            </a:r>
            <a:r>
              <a:rPr lang="en">
                <a:solidFill>
                  <a:schemeClr val="lt2"/>
                </a:solidFill>
              </a:rPr>
              <a:t>Caffeinated</a:t>
            </a:r>
            <a:r>
              <a:rPr lang="en">
                <a:solidFill>
                  <a:schemeClr val="lt2"/>
                </a:solidFill>
              </a:rPr>
              <a:t> Clemson-ian Colloquium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57" name="Google Shape;57;p13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58" name="Google Shape;58;p13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59" name="Google Shape;59;p13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6" name="Google Shape;66;p13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Room for Improvement: What are the Limitations?</a:t>
            </a:r>
            <a:endParaRPr/>
          </a:p>
        </p:txBody>
      </p:sp>
      <p:grpSp>
        <p:nvGrpSpPr>
          <p:cNvPr id="317" name="Google Shape;317;p22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318" name="Google Shape;318;p22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319" name="Google Shape;319;p22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320" name="Google Shape;320;p22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1" name="Google Shape;321;p22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2" name="Google Shape;322;p22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3" name="Google Shape;323;p22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4" name="Google Shape;324;p22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5" name="Google Shape;325;p22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6" name="Google Shape;326;p22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7" name="Google Shape;327;p22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8" name="Google Shape;328;p22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29" name="Google Shape;329;p22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30" name="Google Shape;330;p22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1" name="Google Shape;331;p22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2" name="Google Shape;332;p22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3" name="Google Shape;333;p22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4" name="Google Shape;334;p22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5" name="Google Shape;335;p22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6" name="Google Shape;336;p22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37" name="Google Shape;337;p22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sp>
        <p:nvSpPr>
          <p:cNvPr id="338" name="Google Shape;338;p22"/>
          <p:cNvSpPr/>
          <p:nvPr/>
        </p:nvSpPr>
        <p:spPr>
          <a:xfrm>
            <a:off x="686300" y="1995375"/>
            <a:ext cx="3885600" cy="107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Linearly inseparable data</a:t>
            </a:r>
            <a:endParaRPr/>
          </a:p>
        </p:txBody>
      </p:sp>
      <p:sp>
        <p:nvSpPr>
          <p:cNvPr id="339" name="Google Shape;339;p22"/>
          <p:cNvSpPr/>
          <p:nvPr/>
        </p:nvSpPr>
        <p:spPr>
          <a:xfrm>
            <a:off x="4572000" y="1995375"/>
            <a:ext cx="3885600" cy="107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strong nonlinearity</a:t>
            </a:r>
            <a:endParaRPr/>
          </a:p>
        </p:txBody>
      </p:sp>
      <p:sp>
        <p:nvSpPr>
          <p:cNvPr id="340" name="Google Shape;340;p22"/>
          <p:cNvSpPr/>
          <p:nvPr/>
        </p:nvSpPr>
        <p:spPr>
          <a:xfrm>
            <a:off x="686300" y="3066675"/>
            <a:ext cx="3885600" cy="107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Weak feature correlation</a:t>
            </a:r>
            <a:endParaRPr/>
          </a:p>
        </p:txBody>
      </p:sp>
      <p:sp>
        <p:nvSpPr>
          <p:cNvPr id="341" name="Google Shape;341;p22"/>
          <p:cNvSpPr/>
          <p:nvPr/>
        </p:nvSpPr>
        <p:spPr>
          <a:xfrm>
            <a:off x="4572000" y="3066675"/>
            <a:ext cx="3885600" cy="107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larger/stronger feature set</a:t>
            </a:r>
            <a:endParaRPr/>
          </a:p>
        </p:txBody>
      </p:sp>
      <p:sp>
        <p:nvSpPr>
          <p:cNvPr id="342" name="Google Shape;342;p22"/>
          <p:cNvSpPr/>
          <p:nvPr/>
        </p:nvSpPr>
        <p:spPr>
          <a:xfrm>
            <a:off x="4572000" y="1287100"/>
            <a:ext cx="3885600" cy="70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Potential </a:t>
            </a:r>
            <a:r>
              <a:rPr b="1" lang="en" sz="2100"/>
              <a:t>Mitigation</a:t>
            </a:r>
            <a:endParaRPr b="1" sz="2100"/>
          </a:p>
        </p:txBody>
      </p:sp>
      <p:sp>
        <p:nvSpPr>
          <p:cNvPr id="343" name="Google Shape;343;p22"/>
          <p:cNvSpPr/>
          <p:nvPr/>
        </p:nvSpPr>
        <p:spPr>
          <a:xfrm>
            <a:off x="686300" y="1287100"/>
            <a:ext cx="3885600" cy="70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Problem</a:t>
            </a:r>
            <a:endParaRPr b="1" sz="2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3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0" y="336926"/>
            <a:ext cx="9144000" cy="364744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23"/>
          <p:cNvSpPr txBox="1"/>
          <p:nvPr>
            <p:ph type="ctrTitle"/>
          </p:nvPr>
        </p:nvSpPr>
        <p:spPr>
          <a:xfrm>
            <a:off x="311708" y="199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Pushing the Quantum Envelope</a:t>
            </a:r>
            <a:endParaRPr sz="4000"/>
          </a:p>
        </p:txBody>
      </p:sp>
      <p:sp>
        <p:nvSpPr>
          <p:cNvPr id="350" name="Google Shape;350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Where can quantum eek out a bit extra?</a:t>
            </a:r>
            <a:endParaRPr sz="1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Giveaway Push'n Save Tube Squeezers" id="351" name="Google Shape;351;p23"/>
          <p:cNvPicPr preferRelativeResize="0"/>
          <p:nvPr/>
        </p:nvPicPr>
        <p:blipFill rotWithShape="1">
          <a:blip r:embed="rId4">
            <a:alphaModFix amt="80000"/>
          </a:blip>
          <a:srcRect b="0" l="15817" r="0" t="0"/>
          <a:stretch/>
        </p:blipFill>
        <p:spPr>
          <a:xfrm>
            <a:off x="7011875" y="2571750"/>
            <a:ext cx="1964375" cy="233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2" name="Google Shape;352;p23"/>
          <p:cNvCxnSpPr>
            <a:endCxn id="353" idx="3"/>
          </p:cNvCxnSpPr>
          <p:nvPr/>
        </p:nvCxnSpPr>
        <p:spPr>
          <a:xfrm flipH="1">
            <a:off x="6088150" y="3955825"/>
            <a:ext cx="1021800" cy="3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" name="Google Shape;353;p23"/>
          <p:cNvSpPr txBox="1"/>
          <p:nvPr/>
        </p:nvSpPr>
        <p:spPr>
          <a:xfrm>
            <a:off x="4907350" y="4069375"/>
            <a:ext cx="118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Quantum Additions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54" name="Google Shape;354;p23"/>
          <p:cNvCxnSpPr>
            <a:stCxn id="355" idx="3"/>
          </p:cNvCxnSpPr>
          <p:nvPr/>
        </p:nvCxnSpPr>
        <p:spPr>
          <a:xfrm>
            <a:off x="6663625" y="3054488"/>
            <a:ext cx="809700" cy="1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5" name="Google Shape;355;p23"/>
          <p:cNvSpPr txBox="1"/>
          <p:nvPr/>
        </p:nvSpPr>
        <p:spPr>
          <a:xfrm>
            <a:off x="5369125" y="2768138"/>
            <a:ext cx="129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Classical Solution</a:t>
            </a:r>
            <a:endParaRPr sz="1800">
              <a:solidFill>
                <a:schemeClr val="dk2"/>
              </a:solidFill>
            </a:endParaRPr>
          </a:p>
        </p:txBody>
      </p:sp>
      <p:grpSp>
        <p:nvGrpSpPr>
          <p:cNvPr id="356" name="Google Shape;356;p23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357" name="Google Shape;357;p23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358" name="Google Shape;358;p23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359" name="Google Shape;359;p23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0" name="Google Shape;360;p23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1" name="Google Shape;361;p23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2" name="Google Shape;362;p23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3" name="Google Shape;363;p23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4" name="Google Shape;364;p23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5" name="Google Shape;365;p23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6" name="Google Shape;366;p23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7" name="Google Shape;367;p23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8" name="Google Shape;368;p23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69" name="Google Shape;369;p23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0" name="Google Shape;370;p23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1" name="Google Shape;371;p23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3" name="Google Shape;373;p23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4" name="Google Shape;374;p23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5" name="Google Shape;375;p23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76" name="Google Shape;376;p23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Attempts </a:t>
            </a:r>
            <a:endParaRPr/>
          </a:p>
        </p:txBody>
      </p:sp>
      <p:sp>
        <p:nvSpPr>
          <p:cNvPr id="382" name="Google Shape;382;p24"/>
          <p:cNvSpPr txBox="1"/>
          <p:nvPr>
            <p:ph idx="1" type="body"/>
          </p:nvPr>
        </p:nvSpPr>
        <p:spPr>
          <a:xfrm>
            <a:off x="311700" y="1152475"/>
            <a:ext cx="359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QSVM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Solid Binary and Multi-class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 Feature Selection - BEST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Capitalizes on classical progress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Offers nonlinearity and robust features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 Feature Embedding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Q Autoencoder </a:t>
            </a: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384" name="Google Shape;384;p24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385" name="Google Shape;385;p24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386" name="Google Shape;386;p24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87" name="Google Shape;387;p24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88" name="Google Shape;388;p24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89" name="Google Shape;389;p24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0" name="Google Shape;390;p24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1" name="Google Shape;391;p24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2" name="Google Shape;392;p24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3" name="Google Shape;393;p24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4" name="Google Shape;394;p24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5" name="Google Shape;395;p24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96" name="Google Shape;396;p24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97" name="Google Shape;397;p24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98" name="Google Shape;398;p24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99" name="Google Shape;399;p24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00" name="Google Shape;400;p24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01" name="Google Shape;401;p24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02" name="Google Shape;402;p24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03" name="Google Shape;403;p24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pic>
        <p:nvPicPr>
          <p:cNvPr id="404" name="Google Shape;4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2775" y="945175"/>
            <a:ext cx="4708999" cy="33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5"/>
          <p:cNvSpPr txBox="1"/>
          <p:nvPr>
            <p:ph type="title"/>
          </p:nvPr>
        </p:nvSpPr>
        <p:spPr>
          <a:xfrm>
            <a:off x="126050" y="154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QSVM and QNN for binary vs. multi-class</a:t>
            </a:r>
            <a:endParaRPr/>
          </a:p>
        </p:txBody>
      </p:sp>
      <p:sp>
        <p:nvSpPr>
          <p:cNvPr id="410" name="Google Shape;410;p25"/>
          <p:cNvSpPr txBox="1"/>
          <p:nvPr>
            <p:ph idx="1" type="body"/>
          </p:nvPr>
        </p:nvSpPr>
        <p:spPr>
          <a:xfrm>
            <a:off x="166400" y="727150"/>
            <a:ext cx="4459800" cy="40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Principal</a:t>
            </a:r>
            <a:r>
              <a:rPr lang="en"/>
              <a:t> Component Analysis (PCA)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extract the most important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Hyperparameter tuning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QSVM: </a:t>
            </a:r>
            <a:r>
              <a:rPr lang="en"/>
              <a:t>maximize</a:t>
            </a:r>
            <a:r>
              <a:rPr lang="en"/>
              <a:t> AUC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QNN: adam optimizer for learning rate and early stopping for overfitting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Frameworks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Cirq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Pennylane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Qiskit</a:t>
            </a:r>
            <a:endParaRPr/>
          </a:p>
        </p:txBody>
      </p:sp>
      <p:pic>
        <p:nvPicPr>
          <p:cNvPr id="411" name="Google Shape;411;p25" title="QSVM_binary_roc_curv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9200" y="2454521"/>
            <a:ext cx="2897175" cy="24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5" title="QSVM_multi_roc_curv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6375" y="827850"/>
            <a:ext cx="3560800" cy="316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3" name="Google Shape;413;p25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414" name="Google Shape;414;p25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415" name="Google Shape;415;p25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416" name="Google Shape;416;p25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17" name="Google Shape;417;p25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18" name="Google Shape;418;p25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19" name="Google Shape;419;p25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1" name="Google Shape;421;p25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2" name="Google Shape;422;p25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3" name="Google Shape;423;p25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4" name="Google Shape;424;p25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5" name="Google Shape;425;p25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26" name="Google Shape;426;p25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29" name="Google Shape;429;p25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30" name="Google Shape;430;p25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31" name="Google Shape;431;p25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33" name="Google Shape;433;p25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Technique Analysis</a:t>
            </a:r>
            <a:endParaRPr/>
          </a:p>
        </p:txBody>
      </p:sp>
      <p:sp>
        <p:nvSpPr>
          <p:cNvPr id="439" name="Google Shape;439;p26"/>
          <p:cNvSpPr txBox="1"/>
          <p:nvPr>
            <p:ph idx="1" type="body"/>
          </p:nvPr>
        </p:nvSpPr>
        <p:spPr>
          <a:xfrm>
            <a:off x="311700" y="1152475"/>
            <a:ext cx="839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Angle encoding</a:t>
            </a:r>
            <a:r>
              <a:rPr lang="en"/>
              <a:t>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amplitude encoding limits circuits to quadratic nonlinearity (</a:t>
            </a:r>
            <a:r>
              <a:rPr lang="en" u="sng">
                <a:solidFill>
                  <a:schemeClr val="hlink"/>
                </a:solidFill>
                <a:hlinkClick r:id="rId3"/>
              </a:rPr>
              <a:t>Shaozhi Li et. al, 2024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</a:t>
            </a:r>
            <a:r>
              <a:rPr lang="en"/>
              <a:t>rovides potentially limitless nonlinearity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Reuploading</a:t>
            </a:r>
            <a:r>
              <a:rPr lang="en"/>
              <a:t>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circumvents no-cloning theorem to increase expressivity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2</a:t>
            </a:r>
            <a:r>
              <a:rPr b="1" baseline="30000" lang="en"/>
              <a:t>N</a:t>
            </a:r>
            <a:r>
              <a:rPr b="1" lang="en"/>
              <a:t>-dimensional Hilbert Space:	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Potentially problematic for optimization, but </a:t>
            </a:r>
            <a:r>
              <a:rPr lang="en"/>
              <a:t>beneficial for difficult classification boundaries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26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441" name="Google Shape;441;p26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442" name="Google Shape;442;p26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443" name="Google Shape;443;p26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4" name="Google Shape;444;p26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6" name="Google Shape;446;p26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7" name="Google Shape;447;p26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8" name="Google Shape;448;p26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60" name="Google Shape;460;p26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27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8" y="-857262"/>
            <a:ext cx="9144000" cy="6858021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Extensions</a:t>
            </a:r>
            <a:endParaRPr sz="4000">
              <a:solidFill>
                <a:schemeClr val="lt1"/>
              </a:solidFill>
            </a:endParaRPr>
          </a:p>
        </p:txBody>
      </p:sp>
      <p:grpSp>
        <p:nvGrpSpPr>
          <p:cNvPr id="467" name="Google Shape;467;p27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468" name="Google Shape;468;p27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469" name="Google Shape;469;p27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470" name="Google Shape;470;p27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1" name="Google Shape;471;p27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8"/>
          <p:cNvSpPr txBox="1"/>
          <p:nvPr>
            <p:ph idx="1" type="subTitle"/>
          </p:nvPr>
        </p:nvSpPr>
        <p:spPr>
          <a:xfrm>
            <a:off x="0" y="371375"/>
            <a:ext cx="7674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884">
                <a:solidFill>
                  <a:schemeClr val="dk1"/>
                </a:solidFill>
              </a:rPr>
              <a:t>Weights and Cutoffs: How We Trigger Alerts</a:t>
            </a:r>
            <a:endParaRPr sz="8884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5600">
                <a:solidFill>
                  <a:schemeClr val="dk1"/>
                </a:solidFill>
              </a:rPr>
            </a:br>
            <a:endParaRPr sz="5600">
              <a:solidFill>
                <a:schemeClr val="dk1"/>
              </a:solidFill>
            </a:endParaRPr>
          </a:p>
          <a:p>
            <a:pPr indent="0" lvl="0" marL="2286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aseline="30000" sz="8884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84">
                <a:solidFill>
                  <a:schemeClr val="dk1"/>
                </a:solidFill>
              </a:rPr>
              <a:t> </a:t>
            </a:r>
            <a:endParaRPr sz="1184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" name="Google Shape;493;p28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494" name="Google Shape;494;p28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495" name="Google Shape;495;p28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496" name="Google Shape;496;p28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97" name="Google Shape;497;p28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98" name="Google Shape;498;p28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499" name="Google Shape;499;p28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0" name="Google Shape;500;p28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1" name="Google Shape;501;p28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2" name="Google Shape;502;p28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3" name="Google Shape;503;p28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4" name="Google Shape;504;p28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5" name="Google Shape;505;p28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08" name="Google Shape;508;p28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09" name="Google Shape;509;p28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10" name="Google Shape;510;p28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11" name="Google Shape;511;p28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pic>
        <p:nvPicPr>
          <p:cNvPr id="514" name="Google Shape;5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99" y="1685576"/>
            <a:ext cx="3418726" cy="155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85575"/>
            <a:ext cx="3753183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8799" y="2478175"/>
            <a:ext cx="3656366" cy="6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52651" y="3711213"/>
            <a:ext cx="6740798" cy="4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28"/>
          <p:cNvSpPr txBox="1"/>
          <p:nvPr/>
        </p:nvSpPr>
        <p:spPr>
          <a:xfrm>
            <a:off x="489275" y="1163975"/>
            <a:ext cx="198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Define Weight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19" name="Google Shape;519;p28"/>
          <p:cNvSpPr txBox="1"/>
          <p:nvPr/>
        </p:nvSpPr>
        <p:spPr>
          <a:xfrm>
            <a:off x="5040800" y="1193925"/>
            <a:ext cx="403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Threshold</a:t>
            </a:r>
            <a:r>
              <a:rPr lang="en" sz="1800">
                <a:solidFill>
                  <a:schemeClr val="dk2"/>
                </a:solidFill>
              </a:rPr>
              <a:t> from weights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520" name="Google Shape;520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7324" y="3763722"/>
            <a:ext cx="1055334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Requesting More Data</a:t>
            </a:r>
            <a:endParaRPr/>
          </a:p>
        </p:txBody>
      </p:sp>
      <p:sp>
        <p:nvSpPr>
          <p:cNvPr id="526" name="Google Shape;526;p29"/>
          <p:cNvSpPr txBox="1"/>
          <p:nvPr>
            <p:ph idx="1" type="body"/>
          </p:nvPr>
        </p:nvSpPr>
        <p:spPr>
          <a:xfrm>
            <a:off x="311700" y="1152475"/>
            <a:ext cx="455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Timeseries/Radar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QRNNs → higher accuracy for timeseries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Timeseries </a:t>
            </a:r>
            <a:r>
              <a:rPr lang="en"/>
              <a:t>→ </a:t>
            </a:r>
            <a:r>
              <a:rPr lang="en"/>
              <a:t> LOTS of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Location/Geographic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</a:t>
            </a:r>
            <a:r>
              <a:rPr lang="en"/>
              <a:t>.e.  U.S. has </a:t>
            </a:r>
            <a:r>
              <a:rPr lang="en" u="sng">
                <a:solidFill>
                  <a:schemeClr val="hlink"/>
                </a:solidFill>
                <a:hlinkClick r:id="rId3"/>
              </a:rPr>
              <a:t>more tornadoes than any other country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Satellite Images</a:t>
            </a:r>
            <a:endParaRPr/>
          </a:p>
        </p:txBody>
      </p:sp>
      <p:grpSp>
        <p:nvGrpSpPr>
          <p:cNvPr id="527" name="Google Shape;527;p29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528" name="Google Shape;528;p29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529" name="Google Shape;529;p29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530" name="Google Shape;530;p29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1" name="Google Shape;531;p29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2" name="Google Shape;532;p29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3" name="Google Shape;533;p29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4" name="Google Shape;534;p29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5" name="Google Shape;535;p29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6" name="Google Shape;536;p29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7" name="Google Shape;537;p29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8" name="Google Shape;538;p29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39" name="Google Shape;539;p29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40" name="Google Shape;540;p29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1" name="Google Shape;541;p29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2" name="Google Shape;542;p29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3" name="Google Shape;543;p29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4" name="Google Shape;544;p29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5" name="Google Shape;545;p29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6" name="Google Shape;546;p29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47" name="Google Shape;547;p29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pic>
        <p:nvPicPr>
          <p:cNvPr id="548" name="Google Shape;548;p29"/>
          <p:cNvPicPr preferRelativeResize="0"/>
          <p:nvPr/>
        </p:nvPicPr>
        <p:blipFill rotWithShape="1">
          <a:blip r:embed="rId4">
            <a:alphaModFix/>
          </a:blip>
          <a:srcRect b="0" l="16653" r="30327" t="0"/>
          <a:stretch/>
        </p:blipFill>
        <p:spPr>
          <a:xfrm>
            <a:off x="5018650" y="346800"/>
            <a:ext cx="3617350" cy="3837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29"/>
          <p:cNvSpPr txBox="1"/>
          <p:nvPr>
            <p:ph idx="1" type="body"/>
          </p:nvPr>
        </p:nvSpPr>
        <p:spPr>
          <a:xfrm>
            <a:off x="5018650" y="4184650"/>
            <a:ext cx="36174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600" u="sng">
                <a:solidFill>
                  <a:schemeClr val="hlink"/>
                </a:solidFill>
                <a:hlinkClick r:id="rId5"/>
              </a:rPr>
              <a:t>Tornado-bearing storm as seen from space</a:t>
            </a:r>
            <a:endParaRPr i="1"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Requesting More Time</a:t>
            </a:r>
            <a:endParaRPr/>
          </a:p>
        </p:txBody>
      </p:sp>
      <p:sp>
        <p:nvSpPr>
          <p:cNvPr id="555" name="Google Shape;55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Thorough feature selection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PCA/LCA analysis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Correlation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QNN for multi-class and use Cirq and Qiskit frameworks</a:t>
            </a:r>
            <a:endParaRPr/>
          </a:p>
        </p:txBody>
      </p:sp>
      <p:grpSp>
        <p:nvGrpSpPr>
          <p:cNvPr id="556" name="Google Shape;556;p30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557" name="Google Shape;557;p30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558" name="Google Shape;558;p30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559" name="Google Shape;559;p30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0" name="Google Shape;560;p30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1" name="Google Shape;561;p30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2" name="Google Shape;562;p30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3" name="Google Shape;563;p30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4" name="Google Shape;564;p30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5" name="Google Shape;565;p30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6" name="Google Shape;566;p30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7" name="Google Shape;567;p30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8" name="Google Shape;568;p30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569" name="Google Shape;569;p30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0" name="Google Shape;570;p30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1" name="Google Shape;571;p30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2" name="Google Shape;572;p30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3" name="Google Shape;573;p30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5" name="Google Shape;575;p30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576" name="Google Shape;576;p30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</a:t>
            </a:r>
            <a:r>
              <a:rPr lang="en"/>
              <a:t>Forecast</a:t>
            </a:r>
            <a:endParaRPr/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Wrong with This Dataset?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Establishing the Classical Frontier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Pushing the Quantum Envelope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Investor’s Note</a:t>
            </a:r>
            <a:endParaRPr/>
          </a:p>
        </p:txBody>
      </p:sp>
      <p:grpSp>
        <p:nvGrpSpPr>
          <p:cNvPr id="83" name="Google Shape;83;p14"/>
          <p:cNvGrpSpPr/>
          <p:nvPr/>
        </p:nvGrpSpPr>
        <p:grpSpPr>
          <a:xfrm>
            <a:off x="7939276" y="4062102"/>
            <a:ext cx="1112794" cy="947233"/>
            <a:chOff x="1205825" y="515475"/>
            <a:chExt cx="1680450" cy="1430650"/>
          </a:xfrm>
        </p:grpSpPr>
        <p:sp>
          <p:nvSpPr>
            <p:cNvPr id="84" name="Google Shape;84;p14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85" name="Google Shape;85;p14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86" name="Google Shape;86;p14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87" name="Google Shape;87;p14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88" name="Google Shape;88;p14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0" name="Google Shape;90;p14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1" name="Google Shape;91;p14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2" name="Google Shape;92;p14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96" name="Google Shape;96;p14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97" name="Google Shape;97;p14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98" name="Google Shape;98;p14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99" name="Google Shape;99;p14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00" name="Google Shape;100;p14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03" name="Google Shape;103;p14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What’s Wrong with This Dataset?</a:t>
            </a:r>
            <a:endParaRPr sz="4000"/>
          </a:p>
        </p:txBody>
      </p:sp>
      <p:grpSp>
        <p:nvGrpSpPr>
          <p:cNvPr id="109" name="Google Shape;109;p15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110" name="Google Shape;110;p15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111" name="Google Shape;111;p15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112" name="Google Shape;112;p15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850" y="2529486"/>
            <a:ext cx="8520599" cy="5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>
            <p:ph type="title"/>
          </p:nvPr>
        </p:nvSpPr>
        <p:spPr>
          <a:xfrm>
            <a:off x="311700" y="43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Values</a:t>
            </a:r>
            <a:endParaRPr/>
          </a:p>
        </p:txBody>
      </p:sp>
      <p:grpSp>
        <p:nvGrpSpPr>
          <p:cNvPr id="136" name="Google Shape;136;p16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137" name="Google Shape;137;p16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138" name="Google Shape;138;p16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139" name="Google Shape;139;p16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0" name="Google Shape;140;p16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1" name="Google Shape;141;p16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2" name="Google Shape;142;p16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3" name="Google Shape;143;p16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4" name="Google Shape;144;p16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7" name="Google Shape;147;p16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8" name="Google Shape;148;p16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49" name="Google Shape;149;p16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0" name="Google Shape;150;p16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1" name="Google Shape;151;p16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2" name="Google Shape;152;p16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3" name="Google Shape;153;p16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4" name="Google Shape;154;p16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5" name="Google Shape;155;p16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sp>
        <p:nvSpPr>
          <p:cNvPr id="157" name="Google Shape;157;p16"/>
          <p:cNvSpPr/>
          <p:nvPr/>
        </p:nvSpPr>
        <p:spPr>
          <a:xfrm>
            <a:off x="4030525" y="2628363"/>
            <a:ext cx="1294500" cy="329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" name="Google Shape;158;p16"/>
          <p:cNvCxnSpPr>
            <a:stCxn id="157" idx="0"/>
          </p:cNvCxnSpPr>
          <p:nvPr/>
        </p:nvCxnSpPr>
        <p:spPr>
          <a:xfrm rot="10800000">
            <a:off x="3439975" y="1776363"/>
            <a:ext cx="1237800" cy="8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16"/>
          <p:cNvSpPr txBox="1"/>
          <p:nvPr/>
        </p:nvSpPr>
        <p:spPr>
          <a:xfrm>
            <a:off x="1735025" y="1067825"/>
            <a:ext cx="17826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Fill values with unassuming value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5598250" y="2535075"/>
            <a:ext cx="2976600" cy="521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6"/>
          <p:cNvCxnSpPr/>
          <p:nvPr/>
        </p:nvCxnSpPr>
        <p:spPr>
          <a:xfrm rot="10800000">
            <a:off x="6001475" y="1573988"/>
            <a:ext cx="669900" cy="92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16"/>
          <p:cNvSpPr txBox="1"/>
          <p:nvPr/>
        </p:nvSpPr>
        <p:spPr>
          <a:xfrm>
            <a:off x="4685050" y="885900"/>
            <a:ext cx="17826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New feature maintains uncertainty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3189475" y="3278100"/>
            <a:ext cx="29766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**Fit to training set to avoid leakage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Imbalance</a:t>
            </a:r>
            <a:endParaRPr/>
          </a:p>
        </p:txBody>
      </p:sp>
      <p:sp>
        <p:nvSpPr>
          <p:cNvPr id="169" name="Google Shape;169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Attempted: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SMOTE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BorderlineSMOTE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SMOTENC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SMOTEN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SVMSMOTE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ADASYN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KMeansSMOTE</a:t>
            </a:r>
            <a:endParaRPr/>
          </a:p>
        </p:txBody>
      </p:sp>
      <p:grpSp>
        <p:nvGrpSpPr>
          <p:cNvPr id="170" name="Google Shape;170;p17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171" name="Google Shape;171;p17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172" name="Google Shape;172;p17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173" name="Google Shape;173;p17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4" name="Google Shape;174;p17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4" name="Google Shape;184;p17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8" name="Google Shape;188;p17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89" name="Google Shape;189;p17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sp>
        <p:nvSpPr>
          <p:cNvPr id="191" name="Google Shape;191;p17"/>
          <p:cNvSpPr txBox="1"/>
          <p:nvPr>
            <p:ph idx="1" type="body"/>
          </p:nvPr>
        </p:nvSpPr>
        <p:spPr>
          <a:xfrm>
            <a:off x="472195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Performance: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enough data to be picky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Adapts easily to multivariate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Separability</a:t>
            </a:r>
            <a:endParaRPr/>
          </a:p>
        </p:txBody>
      </p:sp>
      <p:sp>
        <p:nvSpPr>
          <p:cNvPr id="197" name="Google Shape;1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LCA Analysis: Data not even quadratically separable!</a:t>
            </a:r>
            <a:endParaRPr/>
          </a:p>
        </p:txBody>
      </p:sp>
      <p:pic>
        <p:nvPicPr>
          <p:cNvPr id="198" name="Google Shape;1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164825"/>
            <a:ext cx="2980874" cy="232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5126" y="2164825"/>
            <a:ext cx="2751974" cy="217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924" y="2164837"/>
            <a:ext cx="2721025" cy="2150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1" name="Google Shape;201;p18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202" name="Google Shape;202;p18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203" name="Google Shape;203;p18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204" name="Google Shape;204;p18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05" name="Google Shape;205;p18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06" name="Google Shape;206;p18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07" name="Google Shape;207;p18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08" name="Google Shape;208;p18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09" name="Google Shape;209;p18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10" name="Google Shape;210;p18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11" name="Google Shape;211;p18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12" name="Google Shape;212;p18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13" name="Google Shape;213;p18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14" name="Google Shape;214;p18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15" name="Google Shape;215;p18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16" name="Google Shape;216;p18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17" name="Google Shape;217;p18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18" name="Google Shape;218;p18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19" name="Google Shape;219;p18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20" name="Google Shape;220;p18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21" name="Google Shape;221;p18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sp>
        <p:nvSpPr>
          <p:cNvPr id="227" name="Google Shape;22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947" y="1343226"/>
            <a:ext cx="3301251" cy="3034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19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230" name="Google Shape;230;p19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231" name="Google Shape;231;p19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232" name="Google Shape;232;p19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3" name="Google Shape;233;p19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4" name="Google Shape;234;p19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5" name="Google Shape;235;p19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6" name="Google Shape;236;p19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7" name="Google Shape;237;p19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8" name="Google Shape;238;p19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39" name="Google Shape;239;p19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40" name="Google Shape;240;p19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41" name="Google Shape;241;p19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sp>
        <p:nvSpPr>
          <p:cNvPr id="250" name="Google Shape;250;p19"/>
          <p:cNvSpPr/>
          <p:nvPr/>
        </p:nvSpPr>
        <p:spPr>
          <a:xfrm>
            <a:off x="3079288" y="1436250"/>
            <a:ext cx="249900" cy="2271000"/>
          </a:xfrm>
          <a:prstGeom prst="rect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074379" y="2571750"/>
            <a:ext cx="324600" cy="312600"/>
          </a:xfrm>
          <a:prstGeom prst="rect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2" name="Google Shape;252;p19"/>
          <p:cNvCxnSpPr/>
          <p:nvPr/>
        </p:nvCxnSpPr>
        <p:spPr>
          <a:xfrm>
            <a:off x="3204238" y="1436250"/>
            <a:ext cx="1328400" cy="20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19"/>
          <p:cNvSpPr txBox="1"/>
          <p:nvPr/>
        </p:nvSpPr>
        <p:spPr>
          <a:xfrm>
            <a:off x="4623475" y="1367050"/>
            <a:ext cx="24753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 features correlate strongly with ef_binary!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254" name="Google Shape;254;p19"/>
          <p:cNvCxnSpPr>
            <a:stCxn id="251" idx="3"/>
          </p:cNvCxnSpPr>
          <p:nvPr/>
        </p:nvCxnSpPr>
        <p:spPr>
          <a:xfrm>
            <a:off x="1398979" y="2728050"/>
            <a:ext cx="3338100" cy="101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19"/>
          <p:cNvSpPr txBox="1"/>
          <p:nvPr/>
        </p:nvSpPr>
        <p:spPr>
          <a:xfrm>
            <a:off x="4787225" y="3381575"/>
            <a:ext cx="24753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Two closest features are closely related!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6" name="Google Shape;256;p19"/>
          <p:cNvSpPr txBox="1"/>
          <p:nvPr/>
        </p:nvSpPr>
        <p:spPr>
          <a:xfrm>
            <a:off x="5304725" y="4568875"/>
            <a:ext cx="37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Spoiler: We need more features!</a:t>
            </a:r>
            <a:endParaRPr i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Establishing the Classical Frontier</a:t>
            </a:r>
            <a:endParaRPr sz="4000">
              <a:solidFill>
                <a:schemeClr val="lt1"/>
              </a:solidFill>
            </a:endParaRPr>
          </a:p>
        </p:txBody>
      </p:sp>
      <p:grpSp>
        <p:nvGrpSpPr>
          <p:cNvPr id="262" name="Google Shape;262;p20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263" name="Google Shape;263;p20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264" name="Google Shape;264;p20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265" name="Google Shape;265;p20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66" name="Google Shape;266;p20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67" name="Google Shape;267;p20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68" name="Google Shape;268;p20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69" name="Google Shape;269;p20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0" name="Google Shape;270;p20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1" name="Google Shape;271;p20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2" name="Google Shape;272;p20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3" name="Google Shape;273;p20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4" name="Google Shape;274;p20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75" name="Google Shape;275;p20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76" name="Google Shape;276;p20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77" name="Google Shape;277;p20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78" name="Google Shape;278;p20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79" name="Google Shape;279;p20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80" name="Google Shape;280;p20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81" name="Google Shape;281;p20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282" name="Google Shape;282;p20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Classical Overview</a:t>
            </a:r>
            <a:endParaRPr/>
          </a:p>
        </p:txBody>
      </p:sp>
      <p:sp>
        <p:nvSpPr>
          <p:cNvPr id="288" name="Google Shape;288;p21"/>
          <p:cNvSpPr txBox="1"/>
          <p:nvPr>
            <p:ph idx="1" type="body"/>
          </p:nvPr>
        </p:nvSpPr>
        <p:spPr>
          <a:xfrm>
            <a:off x="311700" y="1152475"/>
            <a:ext cx="346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</a:t>
            </a:r>
            <a:r>
              <a:rPr lang="en"/>
              <a:t> Results For: 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Random Forest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XGBoost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LightGBM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SVM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Best (Barely): 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Random Forest: AUC=0.690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Higher precision, lower recall than others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Data too poor for models to succeed</a:t>
            </a:r>
            <a:endParaRPr/>
          </a:p>
        </p:txBody>
      </p:sp>
      <p:grpSp>
        <p:nvGrpSpPr>
          <p:cNvPr id="289" name="Google Shape;289;p21"/>
          <p:cNvGrpSpPr/>
          <p:nvPr/>
        </p:nvGrpSpPr>
        <p:grpSpPr>
          <a:xfrm>
            <a:off x="149926" y="4053127"/>
            <a:ext cx="1112794" cy="947233"/>
            <a:chOff x="1205825" y="515475"/>
            <a:chExt cx="1680450" cy="1430650"/>
          </a:xfrm>
        </p:grpSpPr>
        <p:sp>
          <p:nvSpPr>
            <p:cNvPr id="290" name="Google Shape;290;p21"/>
            <p:cNvSpPr/>
            <p:nvPr/>
          </p:nvSpPr>
          <p:spPr>
            <a:xfrm>
              <a:off x="1205825" y="515475"/>
              <a:ext cx="1680450" cy="1430650"/>
            </a:xfrm>
            <a:prstGeom prst="flowChartExtract">
              <a:avLst/>
            </a:prstGeom>
            <a:solidFill>
              <a:srgbClr val="FFD966"/>
            </a:solidFill>
            <a:ln cap="flat" cmpd="sng" w="252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0550" lIns="60550" spcFirstLastPara="1" rIns="60550" wrap="square" tIns="60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27"/>
            </a:p>
          </p:txBody>
        </p:sp>
        <p:grpSp>
          <p:nvGrpSpPr>
            <p:cNvPr id="291" name="Google Shape;291;p21"/>
            <p:cNvGrpSpPr/>
            <p:nvPr/>
          </p:nvGrpSpPr>
          <p:grpSpPr>
            <a:xfrm>
              <a:off x="1692141" y="1217262"/>
              <a:ext cx="707838" cy="524205"/>
              <a:chOff x="2363975" y="1446525"/>
              <a:chExt cx="2058268" cy="1524295"/>
            </a:xfrm>
          </p:grpSpPr>
          <p:sp>
            <p:nvSpPr>
              <p:cNvPr id="292" name="Google Shape;292;p21"/>
              <p:cNvSpPr/>
              <p:nvPr/>
            </p:nvSpPr>
            <p:spPr>
              <a:xfrm>
                <a:off x="2363975" y="1446525"/>
                <a:ext cx="1816800" cy="261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3" name="Google Shape;293;p21"/>
              <p:cNvSpPr/>
              <p:nvPr/>
            </p:nvSpPr>
            <p:spPr>
              <a:xfrm>
                <a:off x="2436900" y="1542150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4" name="Google Shape;294;p21"/>
              <p:cNvSpPr/>
              <p:nvPr/>
            </p:nvSpPr>
            <p:spPr>
              <a:xfrm>
                <a:off x="2561975" y="1564859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5" name="Google Shape;295;p21"/>
              <p:cNvSpPr/>
              <p:nvPr/>
            </p:nvSpPr>
            <p:spPr>
              <a:xfrm>
                <a:off x="2623541" y="1626424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6" name="Google Shape;296;p21"/>
              <p:cNvSpPr/>
              <p:nvPr/>
            </p:nvSpPr>
            <p:spPr>
              <a:xfrm>
                <a:off x="2741878" y="1710698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7" name="Google Shape;297;p21"/>
              <p:cNvSpPr/>
              <p:nvPr/>
            </p:nvSpPr>
            <p:spPr>
              <a:xfrm>
                <a:off x="2780735" y="1806327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8" name="Google Shape;298;p21"/>
              <p:cNvSpPr/>
              <p:nvPr/>
            </p:nvSpPr>
            <p:spPr>
              <a:xfrm>
                <a:off x="2764586" y="1897161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299" name="Google Shape;299;p21"/>
              <p:cNvSpPr/>
              <p:nvPr/>
            </p:nvSpPr>
            <p:spPr>
              <a:xfrm>
                <a:off x="2803443" y="1981435"/>
                <a:ext cx="16188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00" name="Google Shape;300;p21"/>
              <p:cNvSpPr/>
              <p:nvPr/>
            </p:nvSpPr>
            <p:spPr>
              <a:xfrm>
                <a:off x="2803451" y="2065716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01" name="Google Shape;301;p21"/>
              <p:cNvSpPr/>
              <p:nvPr/>
            </p:nvSpPr>
            <p:spPr>
              <a:xfrm>
                <a:off x="2857341" y="2149991"/>
                <a:ext cx="1416600" cy="16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0825" lIns="20825" spcFirstLastPara="1" rIns="20825" wrap="square" tIns="208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18"/>
              </a:p>
            </p:txBody>
          </p:sp>
          <p:sp>
            <p:nvSpPr>
              <p:cNvPr id="302" name="Google Shape;302;p21"/>
              <p:cNvSpPr/>
              <p:nvPr/>
            </p:nvSpPr>
            <p:spPr>
              <a:xfrm>
                <a:off x="2800577" y="2234262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3" name="Google Shape;303;p21"/>
              <p:cNvSpPr/>
              <p:nvPr/>
            </p:nvSpPr>
            <p:spPr>
              <a:xfrm>
                <a:off x="2700382" y="2359370"/>
                <a:ext cx="1227300" cy="17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4" name="Google Shape;304;p21"/>
              <p:cNvSpPr/>
              <p:nvPr/>
            </p:nvSpPr>
            <p:spPr>
              <a:xfrm>
                <a:off x="2852775" y="251177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5" name="Google Shape;305;p21"/>
              <p:cNvSpPr/>
              <p:nvPr/>
            </p:nvSpPr>
            <p:spPr>
              <a:xfrm>
                <a:off x="2909096" y="2559695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6" name="Google Shape;306;p21"/>
              <p:cNvSpPr/>
              <p:nvPr/>
            </p:nvSpPr>
            <p:spPr>
              <a:xfrm>
                <a:off x="2965418" y="2618969"/>
                <a:ext cx="8193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3123929" y="2678246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8" name="Google Shape;308;p21"/>
              <p:cNvSpPr/>
              <p:nvPr/>
            </p:nvSpPr>
            <p:spPr>
              <a:xfrm>
                <a:off x="3186361" y="2771583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  <p:sp>
            <p:nvSpPr>
              <p:cNvPr id="309" name="Google Shape;309;p21"/>
              <p:cNvSpPr/>
              <p:nvPr/>
            </p:nvSpPr>
            <p:spPr>
              <a:xfrm>
                <a:off x="3248793" y="2864920"/>
                <a:ext cx="502800" cy="105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21725" lIns="21725" spcFirstLastPara="1" rIns="21725" wrap="square" tIns="217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"/>
              </a:p>
            </p:txBody>
          </p:sp>
        </p:grpSp>
      </p:grpSp>
      <p:pic>
        <p:nvPicPr>
          <p:cNvPr id="310" name="Google Shape;3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900" y="732375"/>
            <a:ext cx="5060401" cy="4178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600" y="3150572"/>
            <a:ext cx="3375000" cy="1418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